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2207"/>
            <a:ext cx="7834064" cy="3950295"/>
          </a:xfrm>
        </p:spPr>
        <p:txBody>
          <a:bodyPr/>
          <a:lstStyle/>
          <a:p>
            <a:r>
              <a:rPr lang="en-US" sz="5400" dirty="0" smtClean="0"/>
              <a:t>Presentation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ru-RU" dirty="0" smtClean="0"/>
              <a:t>«</a:t>
            </a:r>
            <a:r>
              <a:rPr lang="en-US" dirty="0" smtClean="0"/>
              <a:t>Biography of Jean Monnet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Prepared by a student of OR "Master", 1st </a:t>
            </a:r>
            <a:r>
              <a:rPr lang="en-US" sz="2400" dirty="0" smtClean="0">
                <a:solidFill>
                  <a:schemeClr val="tx1"/>
                </a:solidFill>
              </a:rPr>
              <a:t>year</a:t>
            </a:r>
          </a:p>
          <a:p>
            <a:pPr algn="r"/>
            <a:r>
              <a:rPr lang="en-US" sz="2400" dirty="0" smtClean="0">
                <a:solidFill>
                  <a:schemeClr val="tx1"/>
                </a:solidFill>
              </a:rPr>
              <a:t>Anya </a:t>
            </a:r>
            <a:r>
              <a:rPr lang="en-US" sz="2400" dirty="0" err="1">
                <a:solidFill>
                  <a:schemeClr val="tx1"/>
                </a:solidFill>
              </a:rPr>
              <a:t>Dolishnya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6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620000" cy="1008112"/>
          </a:xfrm>
        </p:spPr>
        <p:txBody>
          <a:bodyPr/>
          <a:lstStyle/>
          <a:p>
            <a:pPr algn="ctr"/>
            <a:r>
              <a:rPr lang="en-US" dirty="0"/>
              <a:t>The last years of Jean Monnet's life.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1975, at the age of 87, Jean Monnet dissolved the Committee of Action for the United States of Europe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smtClean="0"/>
              <a:t>Monet </a:t>
            </a:r>
            <a:r>
              <a:rPr lang="en-US" dirty="0"/>
              <a:t>spent his last days at his home in </a:t>
            </a:r>
            <a:r>
              <a:rPr lang="en-US" dirty="0" err="1"/>
              <a:t>Hujara</a:t>
            </a:r>
            <a:r>
              <a:rPr lang="en-US" dirty="0"/>
              <a:t> writing memoirs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smtClean="0"/>
              <a:t>At </a:t>
            </a:r>
            <a:r>
              <a:rPr lang="en-US" dirty="0"/>
              <a:t>the end of 1976, a book of memoirs by Jean Monnet "Memoirs of a European" was </a:t>
            </a:r>
            <a:r>
              <a:rPr lang="en-US" dirty="0" smtClean="0"/>
              <a:t>published.</a:t>
            </a:r>
            <a:endParaRPr lang="ru-RU" dirty="0" smtClean="0"/>
          </a:p>
          <a:p>
            <a:r>
              <a:rPr lang="en-US" dirty="0" smtClean="0"/>
              <a:t>Jean </a:t>
            </a:r>
            <a:r>
              <a:rPr lang="en-US" dirty="0"/>
              <a:t>Monnet died on March 16, 1979 at the respectable age of 91.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80728"/>
            <a:ext cx="3960440" cy="28653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293096"/>
            <a:ext cx="31750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0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7620000" cy="4800600"/>
          </a:xfrm>
        </p:spPr>
        <p:txBody>
          <a:bodyPr/>
          <a:lstStyle/>
          <a:p>
            <a:pPr marL="114300" indent="0" algn="r">
              <a:buNone/>
            </a:pPr>
            <a:r>
              <a:rPr lang="en-US" dirty="0"/>
              <a:t>"Europe has never been - Europe still needs to be </a:t>
            </a:r>
            <a:r>
              <a:rPr lang="en-US" dirty="0" smtClean="0"/>
              <a:t>created«</a:t>
            </a:r>
            <a:endParaRPr lang="ru-RU" dirty="0" smtClean="0"/>
          </a:p>
          <a:p>
            <a:pPr algn="r"/>
            <a:r>
              <a:rPr lang="en-US" dirty="0" smtClean="0"/>
              <a:t>J</a:t>
            </a:r>
            <a:r>
              <a:rPr lang="en-US" dirty="0"/>
              <a:t>. Monnet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6552728" cy="467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5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957" y="332656"/>
            <a:ext cx="7620000" cy="48006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5400" dirty="0"/>
              <a:t>Thanks for your </a:t>
            </a:r>
            <a:r>
              <a:rPr lang="en-US" sz="5400" dirty="0" smtClean="0"/>
              <a:t>attention</a:t>
            </a:r>
            <a:r>
              <a:rPr lang="ru-RU" sz="5400" dirty="0" smtClean="0"/>
              <a:t>!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8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9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Early </a:t>
            </a:r>
            <a:r>
              <a:rPr lang="en-US" dirty="0"/>
              <a:t>years of Jean Monnet.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034680" cy="4800600"/>
          </a:xfrm>
        </p:spPr>
        <p:txBody>
          <a:bodyPr>
            <a:normAutofit fontScale="92500"/>
          </a:bodyPr>
          <a:lstStyle/>
          <a:p>
            <a:r>
              <a:rPr lang="en-US" dirty="0"/>
              <a:t>Jean Monnet was born in the small town of Cognac (France) on November 9, 1888, into a family that traded in cognac. </a:t>
            </a:r>
            <a:endParaRPr lang="ru-RU" dirty="0" smtClean="0"/>
          </a:p>
          <a:p>
            <a:r>
              <a:rPr lang="en-US" dirty="0"/>
              <a:t>Monet did not receive a secondary education and did not enter the university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/>
              <a:t>The father sent the young Monet abroad, where he worked for the benefit of the family business.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740809"/>
            <a:ext cx="5508104" cy="401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2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778098"/>
          </a:xfrm>
        </p:spPr>
        <p:txBody>
          <a:bodyPr/>
          <a:lstStyle/>
          <a:p>
            <a:pPr algn="ctr"/>
            <a:r>
              <a:rPr lang="en-US" dirty="0"/>
              <a:t>The period of the First and Second World Wars.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628800"/>
            <a:ext cx="4690864" cy="4781128"/>
          </a:xfrm>
        </p:spPr>
        <p:txBody>
          <a:bodyPr/>
          <a:lstStyle/>
          <a:p>
            <a:r>
              <a:rPr lang="en-US" dirty="0"/>
              <a:t>World War I broke out in 1914, but Jean Monnet did not serve in the army due </a:t>
            </a:r>
            <a:r>
              <a:rPr lang="en-US" dirty="0" smtClean="0"/>
              <a:t>to health reasons.</a:t>
            </a:r>
            <a:endParaRPr lang="ru-RU" dirty="0" smtClean="0"/>
          </a:p>
          <a:p>
            <a:r>
              <a:rPr lang="en-US" dirty="0"/>
              <a:t>Monet worked at the Entente headquarters in London, and his activity was </a:t>
            </a:r>
            <a:r>
              <a:rPr lang="en-US"/>
              <a:t>to </a:t>
            </a:r>
            <a:r>
              <a:rPr lang="en-US" smtClean="0"/>
              <a:t>make contacts </a:t>
            </a:r>
            <a:r>
              <a:rPr lang="en-US" dirty="0"/>
              <a:t>between members of the Entente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/>
              <a:t>Monet was in favor of uniting Britain and France to win over Germany. He proposed a plan that was later approved, and this is what helped Monet gain credibility in the political arena of Europe.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57210"/>
            <a:ext cx="3833181" cy="531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4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4536504" cy="6192688"/>
          </a:xfrm>
        </p:spPr>
        <p:txBody>
          <a:bodyPr/>
          <a:lstStyle/>
          <a:p>
            <a:r>
              <a:rPr lang="en-US" dirty="0"/>
              <a:t>At the age of 31, he became Deputy Secretary General of the League of Nations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/>
              <a:t>Jean Monnet later worked as a French diplomat in Washington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smtClean="0"/>
              <a:t>He </a:t>
            </a:r>
            <a:r>
              <a:rPr lang="en-US" dirty="0"/>
              <a:t>later took a leadership position at the prestigious San Francisco Bank.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08720"/>
            <a:ext cx="447675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973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3888432" cy="5924128"/>
          </a:xfrm>
        </p:spPr>
        <p:txBody>
          <a:bodyPr/>
          <a:lstStyle/>
          <a:p>
            <a:r>
              <a:rPr lang="en-US" dirty="0"/>
              <a:t>In 1938, Monet was a representative of the French government to negotiate the delivery of military aircraft from the United States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smtClean="0"/>
              <a:t>In </a:t>
            </a:r>
            <a:r>
              <a:rPr lang="en-US" dirty="0"/>
              <a:t>the following years he headed the Franco-British Economic Committee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smtClean="0"/>
              <a:t>Monet </a:t>
            </a:r>
            <a:r>
              <a:rPr lang="en-US" dirty="0"/>
              <a:t>proposed a plan to create an alliance between France and Britain. For this purpose, the idea of creating a constitution, parliament, government, as well as to introduce a single citizenship was expressed.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520" y="620688"/>
            <a:ext cx="4807155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96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476672"/>
            <a:ext cx="4104456" cy="5904656"/>
          </a:xfrm>
        </p:spPr>
        <p:txBody>
          <a:bodyPr>
            <a:normAutofit lnSpcReduction="10000"/>
          </a:bodyPr>
          <a:lstStyle/>
          <a:p>
            <a:r>
              <a:rPr lang="uk-UA" dirty="0" err="1"/>
              <a:t>During</a:t>
            </a:r>
            <a:r>
              <a:rPr lang="uk-UA" dirty="0"/>
              <a:t> </a:t>
            </a:r>
            <a:r>
              <a:rPr lang="uk-UA" dirty="0" err="1"/>
              <a:t>World</a:t>
            </a:r>
            <a:r>
              <a:rPr lang="uk-UA" dirty="0"/>
              <a:t> </a:t>
            </a:r>
            <a:r>
              <a:rPr lang="uk-UA" dirty="0" err="1"/>
              <a:t>War</a:t>
            </a:r>
            <a:r>
              <a:rPr lang="uk-UA" dirty="0"/>
              <a:t> II, </a:t>
            </a:r>
            <a:r>
              <a:rPr lang="uk-UA" dirty="0" err="1"/>
              <a:t>Monet</a:t>
            </a:r>
            <a:r>
              <a:rPr lang="uk-UA" dirty="0"/>
              <a:t> </a:t>
            </a:r>
            <a:r>
              <a:rPr lang="uk-UA" dirty="0" err="1"/>
              <a:t>established</a:t>
            </a:r>
            <a:r>
              <a:rPr lang="uk-UA" dirty="0"/>
              <a:t> </a:t>
            </a:r>
            <a:r>
              <a:rPr lang="uk-UA" dirty="0" err="1"/>
              <a:t>friendly</a:t>
            </a:r>
            <a:r>
              <a:rPr lang="uk-UA" dirty="0"/>
              <a:t> </a:t>
            </a:r>
            <a:r>
              <a:rPr lang="uk-UA" dirty="0" err="1"/>
              <a:t>relations</a:t>
            </a:r>
            <a:r>
              <a:rPr lang="uk-UA" dirty="0"/>
              <a:t> </a:t>
            </a:r>
            <a:r>
              <a:rPr lang="uk-UA" dirty="0" err="1"/>
              <a:t>between</a:t>
            </a:r>
            <a:r>
              <a:rPr lang="uk-UA" dirty="0"/>
              <a:t> </a:t>
            </a:r>
            <a:r>
              <a:rPr lang="uk-UA" dirty="0" err="1"/>
              <a:t>Britain</a:t>
            </a:r>
            <a:r>
              <a:rPr lang="uk-UA" dirty="0"/>
              <a:t>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United</a:t>
            </a:r>
            <a:r>
              <a:rPr lang="uk-UA" dirty="0"/>
              <a:t> </a:t>
            </a:r>
            <a:r>
              <a:rPr lang="uk-UA" dirty="0" err="1"/>
              <a:t>States</a:t>
            </a:r>
            <a:r>
              <a:rPr lang="uk-UA" dirty="0"/>
              <a:t>. </a:t>
            </a:r>
            <a:r>
              <a:rPr lang="uk-UA" dirty="0" err="1"/>
              <a:t>For</a:t>
            </a:r>
            <a:r>
              <a:rPr lang="uk-UA" dirty="0"/>
              <a:t> </a:t>
            </a:r>
            <a:r>
              <a:rPr lang="uk-UA" dirty="0" err="1"/>
              <a:t>such</a:t>
            </a:r>
            <a:r>
              <a:rPr lang="uk-UA" dirty="0"/>
              <a:t> </a:t>
            </a:r>
            <a:r>
              <a:rPr lang="uk-UA" dirty="0" err="1"/>
              <a:t>active</a:t>
            </a:r>
            <a:r>
              <a:rPr lang="uk-UA" dirty="0"/>
              <a:t> </a:t>
            </a:r>
            <a:r>
              <a:rPr lang="uk-UA" dirty="0" err="1"/>
              <a:t>work</a:t>
            </a:r>
            <a:r>
              <a:rPr lang="uk-UA" dirty="0"/>
              <a:t>, </a:t>
            </a:r>
            <a:r>
              <a:rPr lang="uk-UA" dirty="0" err="1"/>
              <a:t>he</a:t>
            </a:r>
            <a:r>
              <a:rPr lang="uk-UA" dirty="0"/>
              <a:t> </a:t>
            </a:r>
            <a:r>
              <a:rPr lang="uk-UA" dirty="0" err="1"/>
              <a:t>became</a:t>
            </a:r>
            <a:r>
              <a:rPr lang="uk-UA" dirty="0"/>
              <a:t> </a:t>
            </a:r>
            <a:r>
              <a:rPr lang="uk-UA" dirty="0" err="1"/>
              <a:t>an</a:t>
            </a:r>
            <a:r>
              <a:rPr lang="uk-UA" dirty="0"/>
              <a:t> </a:t>
            </a:r>
            <a:r>
              <a:rPr lang="uk-UA" dirty="0" err="1"/>
              <a:t>adviser</a:t>
            </a:r>
            <a:r>
              <a:rPr lang="uk-UA" dirty="0"/>
              <a:t> </a:t>
            </a:r>
            <a:r>
              <a:rPr lang="uk-UA" dirty="0" err="1"/>
              <a:t>to</a:t>
            </a:r>
            <a:r>
              <a:rPr lang="uk-UA" dirty="0"/>
              <a:t> </a:t>
            </a:r>
            <a:r>
              <a:rPr lang="uk-UA" dirty="0" err="1"/>
              <a:t>President</a:t>
            </a:r>
            <a:r>
              <a:rPr lang="uk-UA" dirty="0"/>
              <a:t> </a:t>
            </a:r>
            <a:r>
              <a:rPr lang="uk-UA" dirty="0" err="1"/>
              <a:t>Roosevelt</a:t>
            </a:r>
            <a:r>
              <a:rPr lang="uk-UA" dirty="0"/>
              <a:t>. 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president</a:t>
            </a:r>
            <a:r>
              <a:rPr lang="uk-UA" dirty="0"/>
              <a:t> </a:t>
            </a:r>
            <a:r>
              <a:rPr lang="uk-UA" dirty="0" err="1"/>
              <a:t>listened</a:t>
            </a:r>
            <a:r>
              <a:rPr lang="uk-UA" dirty="0"/>
              <a:t> </a:t>
            </a:r>
            <a:r>
              <a:rPr lang="uk-UA" dirty="0" err="1"/>
              <a:t>to</a:t>
            </a:r>
            <a:r>
              <a:rPr lang="uk-UA" dirty="0"/>
              <a:t> </a:t>
            </a:r>
            <a:r>
              <a:rPr lang="uk-UA" dirty="0" err="1"/>
              <a:t>Monet's</a:t>
            </a:r>
            <a:r>
              <a:rPr lang="uk-UA" dirty="0"/>
              <a:t> </a:t>
            </a:r>
            <a:r>
              <a:rPr lang="uk-UA" dirty="0" err="1"/>
              <a:t>opinion</a:t>
            </a:r>
            <a:r>
              <a:rPr lang="uk-UA" dirty="0"/>
              <a:t>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in</a:t>
            </a:r>
            <a:r>
              <a:rPr lang="uk-UA" dirty="0"/>
              <a:t> 1941 </a:t>
            </a:r>
            <a:r>
              <a:rPr lang="uk-UA" dirty="0" err="1"/>
              <a:t>began</a:t>
            </a:r>
            <a:r>
              <a:rPr lang="uk-UA" dirty="0"/>
              <a:t> a </a:t>
            </a:r>
            <a:r>
              <a:rPr lang="uk-UA" dirty="0" err="1"/>
              <a:t>program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victory</a:t>
            </a:r>
            <a:r>
              <a:rPr lang="uk-UA" dirty="0"/>
              <a:t>, </a:t>
            </a:r>
            <a:r>
              <a:rPr lang="uk-UA" dirty="0" err="1"/>
              <a:t>which</a:t>
            </a:r>
            <a:r>
              <a:rPr lang="uk-UA" dirty="0"/>
              <a:t> </a:t>
            </a:r>
            <a:r>
              <a:rPr lang="uk-UA" dirty="0" err="1"/>
              <a:t>was</a:t>
            </a:r>
            <a:r>
              <a:rPr lang="uk-UA" dirty="0"/>
              <a:t> </a:t>
            </a:r>
            <a:r>
              <a:rPr lang="uk-UA" dirty="0" err="1"/>
              <a:t>proposed</a:t>
            </a:r>
            <a:r>
              <a:rPr lang="uk-UA" dirty="0"/>
              <a:t> </a:t>
            </a:r>
            <a:r>
              <a:rPr lang="uk-UA" dirty="0" err="1"/>
              <a:t>by</a:t>
            </a:r>
            <a:r>
              <a:rPr lang="uk-UA" dirty="0"/>
              <a:t> </a:t>
            </a:r>
            <a:r>
              <a:rPr lang="uk-UA" dirty="0" err="1"/>
              <a:t>Monet</a:t>
            </a:r>
            <a:r>
              <a:rPr lang="uk-UA" dirty="0"/>
              <a:t>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consisted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mass</a:t>
            </a:r>
            <a:r>
              <a:rPr lang="uk-UA" dirty="0"/>
              <a:t> </a:t>
            </a:r>
            <a:r>
              <a:rPr lang="uk-UA" dirty="0" err="1"/>
              <a:t>production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weapons</a:t>
            </a:r>
            <a:r>
              <a:rPr lang="uk-UA" dirty="0"/>
              <a:t> </a:t>
            </a:r>
            <a:r>
              <a:rPr lang="uk-UA" dirty="0" err="1"/>
              <a:t>to</a:t>
            </a:r>
            <a:r>
              <a:rPr lang="uk-UA" dirty="0"/>
              <a:t> </a:t>
            </a:r>
            <a:r>
              <a:rPr lang="uk-UA" dirty="0" err="1"/>
              <a:t>provide</a:t>
            </a:r>
            <a:r>
              <a:rPr lang="uk-UA" dirty="0"/>
              <a:t> </a:t>
            </a:r>
            <a:r>
              <a:rPr lang="uk-UA" dirty="0" err="1"/>
              <a:t>it</a:t>
            </a:r>
            <a:r>
              <a:rPr lang="uk-UA" dirty="0"/>
              <a:t> </a:t>
            </a:r>
            <a:r>
              <a:rPr lang="uk-UA" dirty="0" err="1"/>
              <a:t>to</a:t>
            </a:r>
            <a:r>
              <a:rPr lang="uk-UA" dirty="0"/>
              <a:t> 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Allies</a:t>
            </a:r>
            <a:r>
              <a:rPr lang="uk-UA" dirty="0" smtClean="0"/>
              <a:t>.</a:t>
            </a:r>
          </a:p>
          <a:p>
            <a:r>
              <a:rPr lang="uk-UA" dirty="0" err="1"/>
              <a:t>After</a:t>
            </a:r>
            <a:r>
              <a:rPr lang="uk-UA" dirty="0"/>
              <a:t> 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liberation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France</a:t>
            </a:r>
            <a:r>
              <a:rPr lang="uk-UA" dirty="0"/>
              <a:t>, </a:t>
            </a:r>
            <a:r>
              <a:rPr lang="uk-UA" dirty="0" err="1"/>
              <a:t>Jean</a:t>
            </a:r>
            <a:r>
              <a:rPr lang="uk-UA" dirty="0"/>
              <a:t> </a:t>
            </a:r>
            <a:r>
              <a:rPr lang="uk-UA" dirty="0" err="1"/>
              <a:t>Monnet</a:t>
            </a:r>
            <a:r>
              <a:rPr lang="uk-UA" dirty="0"/>
              <a:t> </a:t>
            </a:r>
            <a:r>
              <a:rPr lang="uk-UA" dirty="0" err="1"/>
              <a:t>worked</a:t>
            </a:r>
            <a:r>
              <a:rPr lang="uk-UA" dirty="0"/>
              <a:t> </a:t>
            </a:r>
            <a:r>
              <a:rPr lang="uk-UA" dirty="0" err="1"/>
              <a:t>on</a:t>
            </a:r>
            <a:r>
              <a:rPr lang="uk-UA" dirty="0"/>
              <a:t> a </a:t>
            </a:r>
            <a:r>
              <a:rPr lang="uk-UA" dirty="0" err="1"/>
              <a:t>plan</a:t>
            </a:r>
            <a:r>
              <a:rPr lang="uk-UA" dirty="0"/>
              <a:t> </a:t>
            </a:r>
            <a:r>
              <a:rPr lang="uk-UA" dirty="0" err="1"/>
              <a:t>for</a:t>
            </a:r>
            <a:r>
              <a:rPr lang="uk-UA" dirty="0"/>
              <a:t> 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development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country</a:t>
            </a:r>
            <a:r>
              <a:rPr lang="uk-UA" dirty="0"/>
              <a:t>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thanks</a:t>
            </a:r>
            <a:r>
              <a:rPr lang="uk-UA" dirty="0"/>
              <a:t> </a:t>
            </a:r>
            <a:r>
              <a:rPr lang="uk-UA" dirty="0" err="1"/>
              <a:t>to</a:t>
            </a:r>
            <a:r>
              <a:rPr lang="uk-UA" dirty="0"/>
              <a:t> </a:t>
            </a:r>
            <a:r>
              <a:rPr lang="uk-UA" dirty="0" err="1"/>
              <a:t>this</a:t>
            </a:r>
            <a:r>
              <a:rPr lang="uk-UA" dirty="0"/>
              <a:t> 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French</a:t>
            </a:r>
            <a:r>
              <a:rPr lang="uk-UA" dirty="0"/>
              <a:t> </a:t>
            </a:r>
            <a:r>
              <a:rPr lang="uk-UA" dirty="0" err="1"/>
              <a:t>economy</a:t>
            </a:r>
            <a:r>
              <a:rPr lang="uk-UA" dirty="0"/>
              <a:t> </a:t>
            </a:r>
            <a:r>
              <a:rPr lang="uk-UA" dirty="0" err="1"/>
              <a:t>was</a:t>
            </a:r>
            <a:r>
              <a:rPr lang="uk-UA" dirty="0"/>
              <a:t> </a:t>
            </a:r>
            <a:r>
              <a:rPr lang="uk-UA" dirty="0" err="1"/>
              <a:t>completely</a:t>
            </a:r>
            <a:r>
              <a:rPr lang="uk-UA" dirty="0"/>
              <a:t> </a:t>
            </a:r>
            <a:r>
              <a:rPr lang="uk-UA" dirty="0" err="1"/>
              <a:t>restored</a:t>
            </a:r>
            <a:r>
              <a:rPr lang="uk-UA" dirty="0"/>
              <a:t> </a:t>
            </a:r>
            <a:r>
              <a:rPr lang="uk-UA" dirty="0" err="1"/>
              <a:t>after</a:t>
            </a:r>
            <a:r>
              <a:rPr lang="uk-UA" dirty="0"/>
              <a:t> 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war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155" y="1628800"/>
            <a:ext cx="5075913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129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20000" cy="1143000"/>
          </a:xfrm>
        </p:spPr>
        <p:txBody>
          <a:bodyPr/>
          <a:lstStyle/>
          <a:p>
            <a:pPr algn="ctr"/>
            <a:r>
              <a:rPr lang="en-US" dirty="0"/>
              <a:t>Establishment of the European Coal and Steel Community.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3441"/>
            <a:ext cx="4419974" cy="55446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Jean Monnet and French Foreign Minister Robert Schuman put forward the idea of merging the German and French coal and steel industries, which were to be overseen by a specially created supranational body</a:t>
            </a:r>
            <a:r>
              <a:rPr lang="en-US" dirty="0" smtClean="0"/>
              <a:t>.</a:t>
            </a:r>
            <a:endParaRPr lang="uk-UA" dirty="0" smtClean="0"/>
          </a:p>
          <a:p>
            <a:r>
              <a:rPr lang="uk-UA" dirty="0" err="1"/>
              <a:t>On</a:t>
            </a:r>
            <a:r>
              <a:rPr lang="uk-UA" dirty="0"/>
              <a:t> </a:t>
            </a:r>
            <a:r>
              <a:rPr lang="uk-UA" dirty="0" err="1"/>
              <a:t>May</a:t>
            </a:r>
            <a:r>
              <a:rPr lang="uk-UA" dirty="0"/>
              <a:t> 9, 1950, </a:t>
            </a:r>
            <a:r>
              <a:rPr lang="uk-UA" dirty="0" err="1"/>
              <a:t>on</a:t>
            </a:r>
            <a:r>
              <a:rPr lang="uk-UA" dirty="0"/>
              <a:t> </a:t>
            </a:r>
            <a:r>
              <a:rPr lang="uk-UA" dirty="0" err="1"/>
              <a:t>behalf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Chancellor</a:t>
            </a:r>
            <a:r>
              <a:rPr lang="en-US" dirty="0"/>
              <a:t>,</a:t>
            </a:r>
            <a:r>
              <a:rPr lang="uk-UA" dirty="0"/>
              <a:t> </a:t>
            </a:r>
            <a:r>
              <a:rPr lang="uk-UA" dirty="0" err="1"/>
              <a:t>Monet</a:t>
            </a:r>
            <a:r>
              <a:rPr lang="uk-UA" dirty="0"/>
              <a:t>, </a:t>
            </a:r>
            <a:r>
              <a:rPr lang="uk-UA" dirty="0" err="1"/>
              <a:t>was</a:t>
            </a:r>
            <a:r>
              <a:rPr lang="uk-UA" dirty="0"/>
              <a:t> </a:t>
            </a:r>
            <a:r>
              <a:rPr lang="uk-UA" dirty="0" err="1"/>
              <a:t>able</a:t>
            </a:r>
            <a:r>
              <a:rPr lang="uk-UA" dirty="0"/>
              <a:t> </a:t>
            </a:r>
            <a:r>
              <a:rPr lang="uk-UA" dirty="0" err="1"/>
              <a:t>to</a:t>
            </a:r>
            <a:r>
              <a:rPr lang="uk-UA" dirty="0"/>
              <a:t> </a:t>
            </a:r>
            <a:r>
              <a:rPr lang="uk-UA" dirty="0" err="1"/>
              <a:t>make</a:t>
            </a:r>
            <a:r>
              <a:rPr lang="uk-UA" dirty="0"/>
              <a:t> </a:t>
            </a:r>
            <a:r>
              <a:rPr lang="uk-UA" dirty="0" err="1"/>
              <a:t>an</a:t>
            </a:r>
            <a:r>
              <a:rPr lang="uk-UA" dirty="0"/>
              <a:t> </a:t>
            </a:r>
            <a:r>
              <a:rPr lang="uk-UA" dirty="0" err="1"/>
              <a:t>official</a:t>
            </a:r>
            <a:r>
              <a:rPr lang="uk-UA" dirty="0"/>
              <a:t> </a:t>
            </a:r>
            <a:r>
              <a:rPr lang="uk-UA" dirty="0" err="1"/>
              <a:t>statement</a:t>
            </a:r>
            <a:r>
              <a:rPr lang="uk-UA" dirty="0"/>
              <a:t> </a:t>
            </a:r>
            <a:r>
              <a:rPr lang="uk-UA" dirty="0" err="1"/>
              <a:t>to</a:t>
            </a:r>
            <a:r>
              <a:rPr lang="uk-UA" dirty="0"/>
              <a:t> 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French</a:t>
            </a:r>
            <a:r>
              <a:rPr lang="uk-UA" dirty="0"/>
              <a:t> </a:t>
            </a:r>
            <a:r>
              <a:rPr lang="uk-UA" dirty="0" err="1"/>
              <a:t>government</a:t>
            </a:r>
            <a:r>
              <a:rPr lang="uk-UA" dirty="0"/>
              <a:t>. </a:t>
            </a:r>
            <a:r>
              <a:rPr lang="uk-UA" dirty="0" err="1"/>
              <a:t>He</a:t>
            </a:r>
            <a:r>
              <a:rPr lang="uk-UA" dirty="0"/>
              <a:t> </a:t>
            </a:r>
            <a:r>
              <a:rPr lang="en-US" dirty="0"/>
              <a:t>prepared </a:t>
            </a:r>
            <a:r>
              <a:rPr lang="uk-UA" dirty="0"/>
              <a:t>a </a:t>
            </a:r>
            <a:r>
              <a:rPr lang="uk-UA" dirty="0" err="1"/>
              <a:t>declaration</a:t>
            </a:r>
            <a:r>
              <a:rPr lang="uk-UA" dirty="0"/>
              <a:t> </a:t>
            </a:r>
            <a:r>
              <a:rPr lang="uk-UA" dirty="0" err="1"/>
              <a:t>outlining</a:t>
            </a:r>
            <a:r>
              <a:rPr lang="uk-UA" dirty="0"/>
              <a:t> 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idea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​​uniting</a:t>
            </a:r>
            <a:r>
              <a:rPr lang="uk-UA" dirty="0"/>
              <a:t> </a:t>
            </a:r>
            <a:r>
              <a:rPr lang="uk-UA" dirty="0" err="1"/>
              <a:t>all</a:t>
            </a:r>
            <a:r>
              <a:rPr lang="uk-UA" dirty="0"/>
              <a:t> Franco-German </a:t>
            </a:r>
            <a:r>
              <a:rPr lang="uk-UA" dirty="0" err="1"/>
              <a:t>coal</a:t>
            </a:r>
            <a:r>
              <a:rPr lang="uk-UA" dirty="0"/>
              <a:t>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steel</a:t>
            </a:r>
            <a:r>
              <a:rPr lang="uk-UA" dirty="0"/>
              <a:t> </a:t>
            </a:r>
            <a:r>
              <a:rPr lang="uk-UA" dirty="0" err="1"/>
              <a:t>production</a:t>
            </a:r>
            <a:r>
              <a:rPr lang="uk-UA" dirty="0"/>
              <a:t> </a:t>
            </a:r>
            <a:r>
              <a:rPr lang="uk-UA" dirty="0" err="1"/>
              <a:t>under</a:t>
            </a:r>
            <a:r>
              <a:rPr lang="uk-UA" dirty="0"/>
              <a:t> a </a:t>
            </a:r>
            <a:r>
              <a:rPr lang="uk-UA" dirty="0" err="1"/>
              <a:t>single</a:t>
            </a:r>
            <a:r>
              <a:rPr lang="uk-UA" dirty="0"/>
              <a:t> </a:t>
            </a:r>
            <a:r>
              <a:rPr lang="uk-UA" dirty="0" err="1"/>
              <a:t>leadership</a:t>
            </a:r>
            <a:r>
              <a:rPr lang="uk-UA" dirty="0"/>
              <a:t>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allowing</a:t>
            </a:r>
            <a:r>
              <a:rPr lang="uk-UA" dirty="0"/>
              <a:t> </a:t>
            </a:r>
            <a:r>
              <a:rPr lang="uk-UA" dirty="0" err="1"/>
              <a:t>other</a:t>
            </a:r>
            <a:r>
              <a:rPr lang="uk-UA" dirty="0"/>
              <a:t> </a:t>
            </a:r>
            <a:r>
              <a:rPr lang="uk-UA" dirty="0" err="1"/>
              <a:t>countries</a:t>
            </a:r>
            <a:r>
              <a:rPr lang="uk-UA" dirty="0"/>
              <a:t> </a:t>
            </a:r>
            <a:r>
              <a:rPr lang="uk-UA" dirty="0" err="1"/>
              <a:t>to</a:t>
            </a:r>
            <a:r>
              <a:rPr lang="uk-UA" dirty="0"/>
              <a:t> </a:t>
            </a:r>
            <a:r>
              <a:rPr lang="uk-UA" dirty="0" err="1"/>
              <a:t>join</a:t>
            </a:r>
            <a:r>
              <a:rPr lang="uk-UA" dirty="0"/>
              <a:t> 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union</a:t>
            </a:r>
            <a:r>
              <a:rPr lang="uk-UA" dirty="0"/>
              <a:t> </a:t>
            </a:r>
            <a:r>
              <a:rPr lang="uk-UA" dirty="0" err="1"/>
              <a:t>freely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err="1" smtClean="0"/>
              <a:t>Monet</a:t>
            </a:r>
            <a:r>
              <a:rPr lang="uk-UA" dirty="0" smtClean="0"/>
              <a:t> </a:t>
            </a:r>
            <a:r>
              <a:rPr lang="uk-UA" dirty="0" err="1"/>
              <a:t>said</a:t>
            </a:r>
            <a:r>
              <a:rPr lang="uk-UA" dirty="0"/>
              <a:t>: "</a:t>
            </a:r>
            <a:r>
              <a:rPr lang="uk-UA" dirty="0" err="1"/>
              <a:t>This</a:t>
            </a:r>
            <a:r>
              <a:rPr lang="uk-UA" dirty="0"/>
              <a:t> </a:t>
            </a:r>
            <a:r>
              <a:rPr lang="uk-UA" dirty="0" err="1"/>
              <a:t>position</a:t>
            </a:r>
            <a:r>
              <a:rPr lang="uk-UA" dirty="0"/>
              <a:t> </a:t>
            </a:r>
            <a:r>
              <a:rPr lang="uk-UA" dirty="0" err="1"/>
              <a:t>is</a:t>
            </a:r>
            <a:r>
              <a:rPr lang="uk-UA" dirty="0"/>
              <a:t> 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first</a:t>
            </a:r>
            <a:r>
              <a:rPr lang="uk-UA" dirty="0"/>
              <a:t> </a:t>
            </a:r>
            <a:r>
              <a:rPr lang="uk-UA" dirty="0" err="1"/>
              <a:t>step</a:t>
            </a:r>
            <a:r>
              <a:rPr lang="uk-UA" dirty="0"/>
              <a:t> </a:t>
            </a:r>
            <a:r>
              <a:rPr lang="uk-UA" dirty="0" err="1"/>
              <a:t>towards</a:t>
            </a:r>
            <a:r>
              <a:rPr lang="uk-UA" dirty="0"/>
              <a:t> a </a:t>
            </a:r>
            <a:r>
              <a:rPr lang="uk-UA" dirty="0" err="1"/>
              <a:t>European</a:t>
            </a:r>
            <a:r>
              <a:rPr lang="uk-UA" dirty="0"/>
              <a:t> </a:t>
            </a:r>
            <a:r>
              <a:rPr lang="uk-UA" dirty="0" err="1"/>
              <a:t>federation</a:t>
            </a:r>
            <a:r>
              <a:rPr lang="uk-UA" dirty="0"/>
              <a:t>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peacekeeping</a:t>
            </a:r>
            <a:r>
              <a:rPr lang="uk-UA" dirty="0"/>
              <a:t>."</a:t>
            </a:r>
            <a:endParaRPr lang="ru-RU" dirty="0"/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478" y="2060848"/>
            <a:ext cx="4616522" cy="304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8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512676"/>
            <a:ext cx="3888432" cy="60486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Treaty establishing the European Coal and Steel Community was signed on 18 April 1951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/>
              <a:t>Subsequently, on August 10, 1952, the highest governing body began its work in Luxembourg and was headed by Jean Monnet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/>
              <a:t>It consisted of 8 members appointed for 6 years by mutual consent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/>
              <a:t>The ECSC was an independent legal entity. The Office consisted of the Supreme Governing Body, the European Parliament, the Special Council of Ministers and the Court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/>
              <a:t>In 1952, Jean Monnet became the first president of the ECSC.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88640"/>
            <a:ext cx="5273846" cy="3888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30" y="4218919"/>
            <a:ext cx="4962128" cy="248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2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485528"/>
            <a:ext cx="4139952" cy="6336704"/>
          </a:xfrm>
        </p:spPr>
        <p:txBody>
          <a:bodyPr/>
          <a:lstStyle/>
          <a:p>
            <a:r>
              <a:rPr lang="en-US" dirty="0"/>
              <a:t>Monet proposed to the Prime Minister of France a defense plan, namely the creation of a "European army" under the joint command of Europe. 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creation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such</a:t>
            </a:r>
            <a:r>
              <a:rPr lang="uk-UA" dirty="0"/>
              <a:t> </a:t>
            </a:r>
            <a:r>
              <a:rPr lang="uk-UA" dirty="0" err="1"/>
              <a:t>an</a:t>
            </a:r>
            <a:r>
              <a:rPr lang="uk-UA" dirty="0"/>
              <a:t> </a:t>
            </a:r>
            <a:r>
              <a:rPr lang="uk-UA" dirty="0" err="1"/>
              <a:t>army</a:t>
            </a:r>
            <a:r>
              <a:rPr lang="uk-UA" dirty="0"/>
              <a:t> </a:t>
            </a:r>
            <a:r>
              <a:rPr lang="en-US" dirty="0"/>
              <a:t>has to resist 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forces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the</a:t>
            </a:r>
            <a:r>
              <a:rPr lang="uk-UA" dirty="0"/>
              <a:t> USSR</a:t>
            </a:r>
            <a:r>
              <a:rPr lang="uk-UA" dirty="0" smtClean="0"/>
              <a:t>.</a:t>
            </a:r>
          </a:p>
          <a:p>
            <a:r>
              <a:rPr lang="en-US" dirty="0" smtClean="0"/>
              <a:t>On </a:t>
            </a:r>
            <a:r>
              <a:rPr lang="en-US" dirty="0"/>
              <a:t>August 30, 1954, the French National Assembly withdrew from the Treaty establishing the European Defense </a:t>
            </a:r>
            <a:r>
              <a:rPr lang="en-US" dirty="0" smtClean="0"/>
              <a:t>Union.</a:t>
            </a:r>
            <a:endParaRPr lang="ru-RU" dirty="0" smtClean="0"/>
          </a:p>
          <a:p>
            <a:r>
              <a:rPr lang="en-US" dirty="0" smtClean="0"/>
              <a:t>In </a:t>
            </a:r>
            <a:r>
              <a:rPr lang="en-US" dirty="0"/>
              <a:t>1955, Monet founded the Committee of the United States of Europe. This body is famous for its success.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4664"/>
            <a:ext cx="4765644" cy="60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9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100</TotalTime>
  <Words>780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Соседство</vt:lpstr>
      <vt:lpstr>Presentation «Biography of Jean Monnet»</vt:lpstr>
      <vt:lpstr>Early years of Jean Monnet.</vt:lpstr>
      <vt:lpstr>The period of the First and Second World Wars.</vt:lpstr>
      <vt:lpstr>Презентация PowerPoint</vt:lpstr>
      <vt:lpstr>Презентация PowerPoint</vt:lpstr>
      <vt:lpstr>Презентация PowerPoint</vt:lpstr>
      <vt:lpstr>Establishment of the European Coal and Steel Community.</vt:lpstr>
      <vt:lpstr>Презентация PowerPoint</vt:lpstr>
      <vt:lpstr>Презентация PowerPoint</vt:lpstr>
      <vt:lpstr>The last years of Jean Monnet's life.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Вiтя</cp:lastModifiedBy>
  <cp:revision>12</cp:revision>
  <dcterms:created xsi:type="dcterms:W3CDTF">2021-05-05T11:40:50Z</dcterms:created>
  <dcterms:modified xsi:type="dcterms:W3CDTF">2021-05-11T19:37:02Z</dcterms:modified>
</cp:coreProperties>
</file>